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1004" r:id="rId2"/>
    <p:sldId id="1088" r:id="rId3"/>
    <p:sldId id="1090" r:id="rId4"/>
    <p:sldId id="1095" r:id="rId5"/>
    <p:sldId id="1097" r:id="rId6"/>
    <p:sldId id="1113" r:id="rId7"/>
    <p:sldId id="1098" r:id="rId8"/>
    <p:sldId id="1099" r:id="rId9"/>
    <p:sldId id="1100" r:id="rId10"/>
    <p:sldId id="1114" r:id="rId11"/>
    <p:sldId id="1101" r:id="rId12"/>
    <p:sldId id="1102" r:id="rId13"/>
    <p:sldId id="1115" r:id="rId14"/>
    <p:sldId id="1103" r:id="rId15"/>
    <p:sldId id="1104" r:id="rId16"/>
    <p:sldId id="1117" r:id="rId17"/>
    <p:sldId id="1105" r:id="rId18"/>
    <p:sldId id="1116" r:id="rId19"/>
    <p:sldId id="1106" r:id="rId20"/>
    <p:sldId id="1107" r:id="rId21"/>
    <p:sldId id="1108" r:id="rId22"/>
    <p:sldId id="1110" r:id="rId23"/>
    <p:sldId id="1112" r:id="rId24"/>
    <p:sldId id="1118" r:id="rId25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996" autoAdjust="0"/>
    <p:restoredTop sz="92347" autoAdjust="0"/>
  </p:normalViewPr>
  <p:slideViewPr>
    <p:cSldViewPr>
      <p:cViewPr varScale="1">
        <p:scale>
          <a:sx n="121" d="100"/>
          <a:sy n="121" d="100"/>
        </p:scale>
        <p:origin x="1229" y="8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028301" cy="350281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6001" y="0"/>
            <a:ext cx="4028301" cy="350281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967960C5-1CDB-4EF4-9176-4FAD832A9628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6658926"/>
            <a:ext cx="4028301" cy="350281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6001" y="6658926"/>
            <a:ext cx="4028301" cy="350281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567B6F1C-D737-4C0E-97E2-C15B6C95D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36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8440" cy="350520"/>
          </a:xfrm>
          <a:prstGeom prst="rect">
            <a:avLst/>
          </a:prstGeom>
        </p:spPr>
        <p:txBody>
          <a:bodyPr vert="horz" lIns="93175" tIns="46587" rIns="93175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11" y="0"/>
            <a:ext cx="4028440" cy="350520"/>
          </a:xfrm>
          <a:prstGeom prst="rect">
            <a:avLst/>
          </a:prstGeom>
        </p:spPr>
        <p:txBody>
          <a:bodyPr vert="horz" lIns="93175" tIns="46587" rIns="93175" bIns="46587" rtlCol="0"/>
          <a:lstStyle>
            <a:lvl1pPr algn="r">
              <a:defRPr sz="1200"/>
            </a:lvl1pPr>
          </a:lstStyle>
          <a:p>
            <a:fld id="{32102203-0005-4F25-892A-D8BA64954F35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7" rIns="93175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2"/>
            <a:ext cx="7437120" cy="3154680"/>
          </a:xfrm>
          <a:prstGeom prst="rect">
            <a:avLst/>
          </a:prstGeom>
        </p:spPr>
        <p:txBody>
          <a:bodyPr vert="horz" lIns="93175" tIns="46587" rIns="93175" bIns="465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658664"/>
            <a:ext cx="4028440" cy="350520"/>
          </a:xfrm>
          <a:prstGeom prst="rect">
            <a:avLst/>
          </a:prstGeom>
        </p:spPr>
        <p:txBody>
          <a:bodyPr vert="horz" lIns="93175" tIns="46587" rIns="93175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11" y="6658664"/>
            <a:ext cx="4028440" cy="350520"/>
          </a:xfrm>
          <a:prstGeom prst="rect">
            <a:avLst/>
          </a:prstGeom>
        </p:spPr>
        <p:txBody>
          <a:bodyPr vert="horz" lIns="93175" tIns="46587" rIns="93175" bIns="46587" rtlCol="0" anchor="b"/>
          <a:lstStyle>
            <a:lvl1pPr algn="r">
              <a:defRPr sz="1200"/>
            </a:lvl1pPr>
          </a:lstStyle>
          <a:p>
            <a:fld id="{CD056948-DAD1-439C-9E1C-23575F6A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5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6BE1-F6D1-4AFD-B993-C6824D21EFE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65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6BE1-F6D1-4AFD-B993-C6824D21EFE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23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6BE1-F6D1-4AFD-B993-C6824D21EFE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36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6BE1-F6D1-4AFD-B993-C6824D21EFE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27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6BE1-F6D1-4AFD-B993-C6824D21EFE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8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6BE1-F6D1-4AFD-B993-C6824D21EFE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7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6BE1-F6D1-4AFD-B993-C6824D21EFE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0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6BE1-F6D1-4AFD-B993-C6824D21EFE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12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6BE1-F6D1-4AFD-B993-C6824D21EFE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53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6BE1-F6D1-4AFD-B993-C6824D21EFE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6BE1-F6D1-4AFD-B993-C6824D21EFE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9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16BE1-F6D1-4AFD-B993-C6824D21EFE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5B45B-87BC-4AEC-91F1-DD5F74D7A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0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92175"/>
            <a:ext cx="9144000" cy="23082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/>
              <a:t>Discrete Mathematics: </a:t>
            </a:r>
            <a:r>
              <a:rPr lang="en-US" altLang="zh-CN" sz="3600" dirty="0"/>
              <a:t>Lecture 29</a:t>
            </a:r>
            <a:br>
              <a:rPr lang="en-US" altLang="zh-CN" sz="3600" dirty="0"/>
            </a:br>
            <a:r>
              <a:rPr lang="en-US" altLang="zh-CN" sz="2400" dirty="0">
                <a:solidFill>
                  <a:srgbClr val="0000CC"/>
                </a:solidFill>
              </a:rPr>
              <a:t>Part IV. Graph Theory </a:t>
            </a:r>
            <a:br>
              <a:rPr lang="en-US" altLang="zh-CN" sz="2000" dirty="0">
                <a:solidFill>
                  <a:srgbClr val="0000CC"/>
                </a:solidFill>
              </a:rPr>
            </a:br>
            <a:r>
              <a:rPr lang="en-US" altLang="zh-CN" sz="2000" dirty="0">
                <a:solidFill>
                  <a:srgbClr val="0000CC"/>
                </a:solidFill>
              </a:rPr>
              <a:t>Rooted </a:t>
            </a:r>
            <a:r>
              <a:rPr lang="en-US" altLang="zh-CN" sz="2200" dirty="0">
                <a:solidFill>
                  <a:srgbClr val="0000CC"/>
                </a:solidFill>
              </a:rPr>
              <a:t>Tree, Tree Traversals, DFS, BFS</a:t>
            </a:r>
            <a:br>
              <a:rPr lang="en-US" altLang="zh-CN" sz="2200" dirty="0">
                <a:solidFill>
                  <a:srgbClr val="0000CC"/>
                </a:solidFill>
              </a:rPr>
            </a:br>
            <a:endParaRPr lang="en-US" sz="1050" dirty="0">
              <a:solidFill>
                <a:srgbClr val="0000CC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-76200" y="3581400"/>
            <a:ext cx="9220200" cy="2308224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Xuming He</a:t>
            </a:r>
          </a:p>
          <a:p>
            <a:r>
              <a:rPr lang="en-US" sz="2400" dirty="0">
                <a:solidFill>
                  <a:schemeClr val="tx1"/>
                </a:solidFill>
              </a:rPr>
              <a:t>Associate Professor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School of Information Science and Technology</a:t>
            </a:r>
          </a:p>
          <a:p>
            <a:r>
              <a:rPr lang="en-US" sz="2400" dirty="0" err="1">
                <a:solidFill>
                  <a:schemeClr val="tx1"/>
                </a:solidFill>
              </a:rPr>
              <a:t>ShanghaiTech</a:t>
            </a:r>
            <a:r>
              <a:rPr lang="en-US" sz="2400" dirty="0">
                <a:solidFill>
                  <a:schemeClr val="tx1"/>
                </a:solidFill>
              </a:rPr>
              <a:t> University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Spring Semester, 2024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197D46-725E-41C5-AB09-1E413256CB03}"/>
              </a:ext>
            </a:extLst>
          </p:cNvPr>
          <p:cNvSpPr/>
          <p:nvPr/>
        </p:nvSpPr>
        <p:spPr>
          <a:xfrm>
            <a:off x="457200" y="6172200"/>
            <a:ext cx="307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Notes by Prof. </a:t>
            </a:r>
            <a:r>
              <a:rPr lang="en-US" dirty="0" err="1"/>
              <a:t>Liangfeng</a:t>
            </a:r>
            <a:r>
              <a:rPr lang="en-US" dirty="0"/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381253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2D48-A1EC-43DA-8CCA-8B3FF0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8229600" cy="1143000"/>
          </a:xfrm>
        </p:spPr>
        <p:txBody>
          <a:bodyPr/>
          <a:lstStyle/>
          <a:p>
            <a:r>
              <a:rPr lang="en-US" dirty="0"/>
              <a:t>Tree Traversals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2429-8659-45D9-89E6-FF84E298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E5783-943F-4431-9655-873B83E21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75" b="543"/>
          <a:stretch/>
        </p:blipFill>
        <p:spPr>
          <a:xfrm>
            <a:off x="263236" y="1143000"/>
            <a:ext cx="8458200" cy="3013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FD3C65-528C-4CDC-ACD0-6A40098DC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3976022"/>
            <a:ext cx="4586288" cy="264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18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2D48-A1EC-43DA-8CCA-8B3FF0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8229600" cy="1143000"/>
          </a:xfrm>
        </p:spPr>
        <p:txBody>
          <a:bodyPr/>
          <a:lstStyle/>
          <a:p>
            <a:r>
              <a:rPr lang="en-US" dirty="0"/>
              <a:t>Tree Traversals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2429-8659-45D9-89E6-FF84E298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FBDF0-1997-4214-ABEA-FFCD474C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20" y="1447800"/>
            <a:ext cx="8636432" cy="4615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EACA60-0232-46C6-979A-09C8228FF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61" t="92445" r="18827" b="952"/>
          <a:stretch/>
        </p:blipFill>
        <p:spPr>
          <a:xfrm>
            <a:off x="7315200" y="5715000"/>
            <a:ext cx="381000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7CC8A8-DD4C-4CFE-A11C-3E230E06E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72" t="90794" r="14416"/>
          <a:stretch/>
        </p:blipFill>
        <p:spPr>
          <a:xfrm>
            <a:off x="6934200" y="5638800"/>
            <a:ext cx="381000" cy="4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09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2D48-A1EC-43DA-8CCA-8B3FF0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8229600" cy="1143000"/>
          </a:xfrm>
        </p:spPr>
        <p:txBody>
          <a:bodyPr/>
          <a:lstStyle/>
          <a:p>
            <a:r>
              <a:rPr lang="en-US" dirty="0"/>
              <a:t>Tree Traversals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2429-8659-45D9-89E6-FF84E298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3618DD-B242-4D0B-BB1D-02D29C2D4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000"/>
          <a:stretch/>
        </p:blipFill>
        <p:spPr>
          <a:xfrm>
            <a:off x="285750" y="1066800"/>
            <a:ext cx="8572500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B05DE0-489C-4F9D-8DAA-F6A0BD0A8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498" y="4199358"/>
            <a:ext cx="4116891" cy="263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97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2D48-A1EC-43DA-8CCA-8B3FF0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8229600" cy="1143000"/>
          </a:xfrm>
        </p:spPr>
        <p:txBody>
          <a:bodyPr/>
          <a:lstStyle/>
          <a:p>
            <a:r>
              <a:rPr lang="en-US" dirty="0"/>
              <a:t>Tree Traversals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2429-8659-45D9-89E6-FF84E298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3618DD-B242-4D0B-BB1D-02D29C2D4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429"/>
          <a:stretch/>
        </p:blipFill>
        <p:spPr>
          <a:xfrm>
            <a:off x="285750" y="1371600"/>
            <a:ext cx="8572500" cy="205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31D4D-8D1E-4494-9865-E492A7A79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025" y="3429000"/>
            <a:ext cx="4116891" cy="263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11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2D48-A1EC-43DA-8CCA-8B3FF0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8229600" cy="1143000"/>
          </a:xfrm>
        </p:spPr>
        <p:txBody>
          <a:bodyPr/>
          <a:lstStyle/>
          <a:p>
            <a:r>
              <a:rPr lang="en-US" dirty="0"/>
              <a:t>Tree Traversals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2429-8659-45D9-89E6-FF84E298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089F5-C19E-4C52-AC12-1E5364128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 t="5596"/>
          <a:stretch/>
        </p:blipFill>
        <p:spPr>
          <a:xfrm>
            <a:off x="361949" y="1620982"/>
            <a:ext cx="8664945" cy="43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93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2D48-A1EC-43DA-8CCA-8B3FF0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8229600" cy="1143000"/>
          </a:xfrm>
        </p:spPr>
        <p:txBody>
          <a:bodyPr/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2429-8659-45D9-89E6-FF84E298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7F218-6DD3-4850-936E-2949EEC71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661"/>
          <a:stretch/>
        </p:blipFill>
        <p:spPr>
          <a:xfrm>
            <a:off x="275724" y="1447801"/>
            <a:ext cx="8592552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42EF5D-AB99-4D6F-96C2-3CD63E358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683718"/>
            <a:ext cx="2708564" cy="284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847C3E-DE2C-4072-B01C-5341A64CB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526637"/>
            <a:ext cx="3429000" cy="286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57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2D48-A1EC-43DA-8CCA-8B3FF0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8229600" cy="1143000"/>
          </a:xfrm>
        </p:spPr>
        <p:txBody>
          <a:bodyPr/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2429-8659-45D9-89E6-FF84E298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126023-DE53-40E0-9407-091ADC7C1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64" y="1260219"/>
            <a:ext cx="8068943" cy="1620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EE8D51-228F-4753-8129-0BC15CD0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415070"/>
            <a:ext cx="2708564" cy="284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23A090-99F6-4ED0-B4C0-2F74DE97D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38034"/>
            <a:ext cx="3429000" cy="286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54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2D48-A1EC-43DA-8CCA-8B3FF0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8229600" cy="1143000"/>
          </a:xfrm>
        </p:spPr>
        <p:txBody>
          <a:bodyPr/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2429-8659-45D9-89E6-FF84E298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99CE1-C404-499A-9FB9-2720177D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16" y="1447800"/>
            <a:ext cx="8077200" cy="13916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D72B55-3524-4AEF-BE53-8131F6FC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38034"/>
            <a:ext cx="3429000" cy="28644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2C7C9F-B3B0-4B2D-A17F-36141D933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595537"/>
            <a:ext cx="2666998" cy="3022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ABB178-6B51-401D-835B-7DBB5B025760}"/>
              </a:ext>
            </a:extLst>
          </p:cNvPr>
          <p:cNvSpPr/>
          <p:nvPr/>
        </p:nvSpPr>
        <p:spPr>
          <a:xfrm>
            <a:off x="4209473" y="4251067"/>
            <a:ext cx="4572000" cy="22159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42021"/>
                </a:solidFill>
              </a:rPr>
              <a:t>Evaluate an expression in prefix form by working from right to left.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When we encounter an operator, we perform the corresponding operation with the two operands immediately to the right of this operand.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85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2D48-A1EC-43DA-8CCA-8B3FF0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8229600" cy="1143000"/>
          </a:xfrm>
        </p:spPr>
        <p:txBody>
          <a:bodyPr/>
          <a:lstStyle/>
          <a:p>
            <a:r>
              <a:rPr lang="en-US" dirty="0"/>
              <a:t>Infix, Prefix, Postfix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2429-8659-45D9-89E6-FF84E298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9F83D4-966D-436C-B591-DE4DF206C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09" y="1600200"/>
            <a:ext cx="7993979" cy="13916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EFBAD2-106E-4445-A522-0431B6B3D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38034"/>
            <a:ext cx="3429000" cy="286441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E3CF531-16E3-4FF8-B93F-D8CE53EE50B3}"/>
              </a:ext>
            </a:extLst>
          </p:cNvPr>
          <p:cNvGrpSpPr/>
          <p:nvPr/>
        </p:nvGrpSpPr>
        <p:grpSpPr>
          <a:xfrm>
            <a:off x="5031798" y="3729197"/>
            <a:ext cx="2876550" cy="361950"/>
            <a:chOff x="5429250" y="4133850"/>
            <a:chExt cx="2876550" cy="3619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DE7B8F-302A-4AEE-93B3-3DAAC168A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3100" y="4133850"/>
              <a:ext cx="2552700" cy="3619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FF4498-174F-444A-A72C-C96049A2784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9250" y="4158000"/>
              <a:ext cx="285750" cy="3048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24AECD1-6408-41C4-846E-FB46DE93E6AF}"/>
              </a:ext>
            </a:extLst>
          </p:cNvPr>
          <p:cNvSpPr/>
          <p:nvPr/>
        </p:nvSpPr>
        <p:spPr>
          <a:xfrm>
            <a:off x="4209473" y="425106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42021"/>
                </a:solidFill>
              </a:rPr>
              <a:t>Work from left to right, carrying out operations whenever an operator follows two operands.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42021"/>
                </a:solidFill>
              </a:rPr>
              <a:t>After an operation is carried out, the result of this operation becomes a new operand.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39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2D48-A1EC-43DA-8CCA-8B3FF0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8229600" cy="1143000"/>
          </a:xfrm>
        </p:spPr>
        <p:txBody>
          <a:bodyPr/>
          <a:lstStyle/>
          <a:p>
            <a:r>
              <a:rPr lang="en-US" dirty="0"/>
              <a:t>Spanning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2429-8659-45D9-89E6-FF84E298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8BE40-9901-403F-A874-861EFFF93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382000" cy="4466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7D45B1-4C42-4A5C-B3D6-2DD7825A3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1" y="2780833"/>
            <a:ext cx="8229599" cy="334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0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2D48-A1EC-43DA-8CCA-8B3FF0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8229600" cy="1143000"/>
          </a:xfrm>
        </p:spPr>
        <p:txBody>
          <a:bodyPr/>
          <a:lstStyle/>
          <a:p>
            <a:r>
              <a:rPr lang="en-US" dirty="0"/>
              <a:t>Review: Rooted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2429-8659-45D9-89E6-FF84E298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38B9E-5234-42B8-95B6-C216C49EF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29" y="990600"/>
            <a:ext cx="8416580" cy="536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1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2D48-A1EC-43DA-8CCA-8B3FF0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8229600" cy="1143000"/>
          </a:xfrm>
        </p:spPr>
        <p:txBody>
          <a:bodyPr/>
          <a:lstStyle/>
          <a:p>
            <a:r>
              <a:rPr lang="en-US" dirty="0"/>
              <a:t>Spanning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2429-8659-45D9-89E6-FF84E298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8BE40-9901-403F-A874-861EFFF93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382000" cy="4466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EB3443-54E4-47F0-A855-8E642E4C4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37" y="2835311"/>
            <a:ext cx="8229599" cy="33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43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2D48-A1EC-43DA-8CCA-8B3FF0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8229600" cy="1143000"/>
          </a:xfrm>
        </p:spPr>
        <p:txBody>
          <a:bodyPr/>
          <a:lstStyle/>
          <a:p>
            <a:r>
              <a:rPr lang="en-US" dirty="0"/>
              <a:t>Spanning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2429-8659-45D9-89E6-FF84E298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48DB6-3071-48DB-B98F-9D9C7563C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4" y="1112982"/>
            <a:ext cx="8458200" cy="536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90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2D48-A1EC-43DA-8CCA-8B3FF0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8229600" cy="1143000"/>
          </a:xfrm>
        </p:spPr>
        <p:txBody>
          <a:bodyPr/>
          <a:lstStyle/>
          <a:p>
            <a:r>
              <a:rPr lang="en-US" dirty="0"/>
              <a:t>Depth-first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2429-8659-45D9-89E6-FF84E298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1CD46-873D-4E30-9525-BD7940575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146"/>
          <a:stretch/>
        </p:blipFill>
        <p:spPr>
          <a:xfrm>
            <a:off x="277091" y="990600"/>
            <a:ext cx="8589818" cy="3127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B815D5-D9AB-4139-81BF-4030F781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191468"/>
            <a:ext cx="9144000" cy="262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55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2D48-A1EC-43DA-8CCA-8B3FF0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8229600" cy="1143000"/>
          </a:xfrm>
        </p:spPr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2429-8659-45D9-89E6-FF84E298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88483-96A5-402A-ADBE-D3511F3A5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132"/>
          <a:stretch/>
        </p:blipFill>
        <p:spPr>
          <a:xfrm>
            <a:off x="303853" y="882073"/>
            <a:ext cx="8536294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9A6579-5987-439F-92AB-7AF0CE06C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3600"/>
            <a:ext cx="9144000" cy="23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32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6AADB-B8C3-433D-9995-3B35C4DCB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Evaluation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94DC6-B492-49DF-8F43-BF91307C7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Please provide your feedback, which is valuable for us to improve the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13091-BFDA-4305-B27D-7532FC8C0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2667000"/>
            <a:ext cx="3733800" cy="352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04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2D48-A1EC-43DA-8CCA-8B3FF0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8229600" cy="1143000"/>
          </a:xfrm>
        </p:spPr>
        <p:txBody>
          <a:bodyPr/>
          <a:lstStyle/>
          <a:p>
            <a:r>
              <a:rPr lang="en-US" dirty="0"/>
              <a:t>Review: Rooted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2429-8659-45D9-89E6-FF84E298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3869F-3D10-4BE8-AA8E-EDA2EC659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94" y="990600"/>
            <a:ext cx="8554011" cy="5415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19EB6B-C542-47DB-8E3E-B7806D8AD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55" y="6357260"/>
            <a:ext cx="6858000" cy="40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57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2D48-A1EC-43DA-8CCA-8B3FF0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8229600" cy="1143000"/>
          </a:xfrm>
        </p:spPr>
        <p:txBody>
          <a:bodyPr/>
          <a:lstStyle/>
          <a:p>
            <a:r>
              <a:rPr lang="en-US" dirty="0"/>
              <a:t>Review: Balanced m-</a:t>
            </a:r>
            <a:r>
              <a:rPr lang="en-US" dirty="0" err="1"/>
              <a:t>ary</a:t>
            </a:r>
            <a:r>
              <a:rPr lang="en-US" dirty="0"/>
              <a:t>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2429-8659-45D9-89E6-FF84E298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71635-FF5E-4422-BF90-F0E9D51B8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73811"/>
            <a:ext cx="8382000" cy="451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3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2D48-A1EC-43DA-8CCA-8B3FF0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8229600" cy="1143000"/>
          </a:xfrm>
        </p:spPr>
        <p:txBody>
          <a:bodyPr/>
          <a:lstStyle/>
          <a:p>
            <a:r>
              <a:rPr lang="en-US" dirty="0"/>
              <a:t>Balanced m-</a:t>
            </a:r>
            <a:r>
              <a:rPr lang="en-US" dirty="0" err="1"/>
              <a:t>ary</a:t>
            </a:r>
            <a:r>
              <a:rPr lang="en-US" dirty="0"/>
              <a:t>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2429-8659-45D9-89E6-FF84E298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D6D41-A2ED-4BBA-A0F2-DD9A5D542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81" b="72591"/>
          <a:stretch/>
        </p:blipFill>
        <p:spPr>
          <a:xfrm>
            <a:off x="153152" y="1219200"/>
            <a:ext cx="8229601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337B70-E664-4C02-BFAC-437FE7C92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53" y="3156606"/>
            <a:ext cx="8229600" cy="13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6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2D48-A1EC-43DA-8CCA-8B3FF0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8229600" cy="1143000"/>
          </a:xfrm>
        </p:spPr>
        <p:txBody>
          <a:bodyPr/>
          <a:lstStyle/>
          <a:p>
            <a:r>
              <a:rPr lang="en-US" dirty="0"/>
              <a:t>Tree Traversals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2429-8659-45D9-89E6-FF84E298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98C01-4AA8-4556-9C16-64A0B85F8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670"/>
          <a:stretch/>
        </p:blipFill>
        <p:spPr>
          <a:xfrm>
            <a:off x="270164" y="937895"/>
            <a:ext cx="8382000" cy="33348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6DB2E2-9C1C-4B50-B639-563E56493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4180102"/>
            <a:ext cx="4045383" cy="260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76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2D48-A1EC-43DA-8CCA-8B3FF0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8229600" cy="1143000"/>
          </a:xfrm>
        </p:spPr>
        <p:txBody>
          <a:bodyPr/>
          <a:lstStyle/>
          <a:p>
            <a:r>
              <a:rPr lang="en-US" dirty="0"/>
              <a:t>Tree Traversals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2429-8659-45D9-89E6-FF84E298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98C01-4AA8-4556-9C16-64A0B85F8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445"/>
          <a:stretch/>
        </p:blipFill>
        <p:spPr>
          <a:xfrm>
            <a:off x="228600" y="1376972"/>
            <a:ext cx="8382000" cy="21312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6DB2E2-9C1C-4B50-B639-563E56493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581" y="3736782"/>
            <a:ext cx="4414838" cy="28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54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2D48-A1EC-43DA-8CCA-8B3FF0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8229600" cy="1143000"/>
          </a:xfrm>
        </p:spPr>
        <p:txBody>
          <a:bodyPr/>
          <a:lstStyle/>
          <a:p>
            <a:r>
              <a:rPr lang="en-US" dirty="0"/>
              <a:t>Tree Traversals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2429-8659-45D9-89E6-FF84E298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B740A7-18B3-43EB-B7E9-0C3662B4C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72" y="1066800"/>
            <a:ext cx="8775646" cy="563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8445E7-A22F-4469-9C46-B7E2E3DB49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044" b="89561"/>
          <a:stretch/>
        </p:blipFill>
        <p:spPr>
          <a:xfrm>
            <a:off x="293255" y="1099352"/>
            <a:ext cx="4354945" cy="57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66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2D48-A1EC-43DA-8CCA-8B3FF057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6" y="0"/>
            <a:ext cx="8229600" cy="1143000"/>
          </a:xfrm>
        </p:spPr>
        <p:txBody>
          <a:bodyPr/>
          <a:lstStyle/>
          <a:p>
            <a:r>
              <a:rPr lang="en-US" dirty="0"/>
              <a:t>Tree Traversals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82429-8659-45D9-89E6-FF84E2982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E5783-943F-4431-9655-873B83E21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25"/>
          <a:stretch/>
        </p:blipFill>
        <p:spPr>
          <a:xfrm>
            <a:off x="228600" y="914400"/>
            <a:ext cx="845820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396FA4-4C6C-4321-BB40-EAB26B6C8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92" y="3743036"/>
            <a:ext cx="4586288" cy="264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49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66099</TotalTime>
  <Words>199</Words>
  <Application>Microsoft Office PowerPoint</Application>
  <PresentationFormat>On-screen Show (4:3)</PresentationFormat>
  <Paragraphs>37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宋体</vt:lpstr>
      <vt:lpstr>Arial</vt:lpstr>
      <vt:lpstr>Calibri</vt:lpstr>
      <vt:lpstr>Office Theme</vt:lpstr>
      <vt:lpstr>Discrete Mathematics: Lecture 29 Part IV. Graph Theory  Rooted Tree, Tree Traversals, DFS, BFS </vt:lpstr>
      <vt:lpstr>Review: Rooted Tree</vt:lpstr>
      <vt:lpstr>Review: Rooted Tree</vt:lpstr>
      <vt:lpstr>Review: Balanced m-ary Tree</vt:lpstr>
      <vt:lpstr>Balanced m-ary Tree</vt:lpstr>
      <vt:lpstr>Tree Traversals</vt:lpstr>
      <vt:lpstr>Tree Traversals</vt:lpstr>
      <vt:lpstr>Tree Traversals</vt:lpstr>
      <vt:lpstr>Tree Traversals</vt:lpstr>
      <vt:lpstr>Tree Traversals</vt:lpstr>
      <vt:lpstr>Tree Traversals</vt:lpstr>
      <vt:lpstr>Tree Traversals</vt:lpstr>
      <vt:lpstr>Tree Traversals</vt:lpstr>
      <vt:lpstr>Tree Traversals</vt:lpstr>
      <vt:lpstr>Infix, Prefix, Postfix Notation</vt:lpstr>
      <vt:lpstr>Infix, Prefix, Postfix Notation</vt:lpstr>
      <vt:lpstr>Infix, Prefix, Postfix Notation</vt:lpstr>
      <vt:lpstr>Infix, Prefix, Postfix Notation</vt:lpstr>
      <vt:lpstr>Spanning Trees</vt:lpstr>
      <vt:lpstr>Spanning Trees</vt:lpstr>
      <vt:lpstr>Spanning Trees</vt:lpstr>
      <vt:lpstr>Depth-first Search</vt:lpstr>
      <vt:lpstr>Breadth-first Search</vt:lpstr>
      <vt:lpstr>Course Evaluation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Generalized Homomorphic MACs with Efficient Verification</dc:title>
  <dc:creator>Liangfeng Zhang</dc:creator>
  <cp:lastModifiedBy>Xuming He</cp:lastModifiedBy>
  <cp:revision>2115</cp:revision>
  <cp:lastPrinted>2018-05-13T04:38:03Z</cp:lastPrinted>
  <dcterms:created xsi:type="dcterms:W3CDTF">2014-04-06T04:43:09Z</dcterms:created>
  <dcterms:modified xsi:type="dcterms:W3CDTF">2024-06-11T00:13:28Z</dcterms:modified>
</cp:coreProperties>
</file>